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5" r:id="rId2"/>
    <p:sldId id="279" r:id="rId3"/>
    <p:sldId id="273" r:id="rId4"/>
    <p:sldId id="266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9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6284" y="152400"/>
            <a:ext cx="8837083" cy="3276600"/>
          </a:xfrm>
        </p:spPr>
        <p:txBody>
          <a:bodyPr/>
          <a:lstStyle>
            <a:lvl1pPr algn="l">
              <a:defRPr sz="6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33651" y="3733800"/>
            <a:ext cx="8739716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58118" y="6248400"/>
            <a:ext cx="4472516" cy="457200"/>
          </a:xfrm>
        </p:spPr>
        <p:txBody>
          <a:bodyPr/>
          <a:lstStyle>
            <a:lvl1pPr>
              <a:defRPr b="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0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1" y="381000"/>
            <a:ext cx="24130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8851" y="381000"/>
            <a:ext cx="7035800" cy="6019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3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1" y="381000"/>
            <a:ext cx="955463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28851" y="1676400"/>
            <a:ext cx="9652000" cy="228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8851" y="4114800"/>
            <a:ext cx="9652000" cy="228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131485" y="6629400"/>
            <a:ext cx="6800849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652000" y="66294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3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7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3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8851" y="1676400"/>
            <a:ext cx="47244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6451" y="1676400"/>
            <a:ext cx="47244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1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9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2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9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9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8851" y="381000"/>
            <a:ext cx="955463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28851" y="1676400"/>
            <a:ext cx="965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1485" y="6629400"/>
            <a:ext cx="6800849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629400"/>
            <a:ext cx="2540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ADE2E77-CF81-4A94-9BBD-0C2B2A9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1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48048" y="577963"/>
            <a:ext cx="10515600" cy="49857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7600" b="1" dirty="0">
                <a:solidFill>
                  <a:schemeClr val="hlink"/>
                </a:solidFill>
              </a:rPr>
              <a:t> </a:t>
            </a:r>
            <a:r>
              <a:rPr lang="en-US" sz="7600" b="1" dirty="0" smtClean="0">
                <a:solidFill>
                  <a:schemeClr val="hlink"/>
                </a:solidFill>
              </a:rPr>
              <a:t> </a:t>
            </a:r>
            <a:r>
              <a:rPr lang="en-US" sz="12000" b="1" dirty="0">
                <a:solidFill>
                  <a:schemeClr val="hlink"/>
                </a:solidFill>
              </a:rPr>
              <a:t>Functions </a:t>
            </a:r>
          </a:p>
        </p:txBody>
      </p:sp>
    </p:spTree>
    <p:extLst>
      <p:ext uri="{BB962C8B-B14F-4D97-AF65-F5344CB8AC3E}">
        <p14:creationId xmlns:p14="http://schemas.microsoft.com/office/powerpoint/2010/main" val="234547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33660" y="539326"/>
            <a:ext cx="10515600" cy="709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7600" b="1" dirty="0">
                <a:solidFill>
                  <a:schemeClr val="hlink"/>
                </a:solidFill>
              </a:rPr>
              <a:t> - Functions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42751" y="1609859"/>
            <a:ext cx="10515600" cy="50158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b="1" dirty="0" smtClean="0"/>
              <a:t>To </a:t>
            </a:r>
            <a:r>
              <a:rPr lang="en-US" sz="2400" b="1" dirty="0"/>
              <a:t>specify a function f </a:t>
            </a:r>
            <a:r>
              <a:rPr lang="en-US" sz="2400" b="1" dirty="0" smtClean="0"/>
              <a:t>you must: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b="1" dirty="0"/>
              <a:t>give a rule which tells you how to compute the value </a:t>
            </a:r>
            <a:r>
              <a:rPr lang="en-US" sz="2400" b="1" i="1" dirty="0"/>
              <a:t>f</a:t>
            </a:r>
            <a:r>
              <a:rPr lang="en-US" sz="2400" b="1" dirty="0"/>
              <a:t>(x) of the function for a given real </a:t>
            </a:r>
            <a:r>
              <a:rPr lang="en-US" sz="2400" b="1" dirty="0" smtClean="0"/>
              <a:t>number x.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b="1" dirty="0"/>
              <a:t>say for which real numbers x the rule may be applied</a:t>
            </a:r>
            <a:r>
              <a:rPr lang="en-US" sz="2400" b="1" dirty="0" smtClean="0"/>
              <a:t>.</a:t>
            </a:r>
          </a:p>
          <a:p>
            <a:pPr>
              <a:buFontTx/>
              <a:buChar char="-"/>
            </a:pPr>
            <a:r>
              <a:rPr lang="en-US" sz="2400" b="1" dirty="0" smtClean="0"/>
              <a:t>The </a:t>
            </a:r>
            <a:r>
              <a:rPr lang="en-US" sz="2400" b="1" dirty="0"/>
              <a:t>set of numbers for which a function is </a:t>
            </a:r>
            <a:r>
              <a:rPr lang="en-US" sz="2400" b="1" dirty="0" smtClean="0"/>
              <a:t>defined </a:t>
            </a:r>
            <a:r>
              <a:rPr lang="en-US" sz="2400" b="1" dirty="0"/>
              <a:t>is called its </a:t>
            </a:r>
            <a:r>
              <a:rPr lang="en-US" sz="2400" b="1" i="1" dirty="0"/>
              <a:t>domain</a:t>
            </a:r>
            <a:r>
              <a:rPr lang="en-US" sz="2400" b="1" dirty="0" smtClean="0"/>
              <a:t>.</a:t>
            </a:r>
          </a:p>
          <a:p>
            <a:pPr>
              <a:buFontTx/>
              <a:buChar char="-"/>
            </a:pPr>
            <a:r>
              <a:rPr lang="en-US" sz="2400" b="1" dirty="0" smtClean="0"/>
              <a:t>The </a:t>
            </a:r>
            <a:r>
              <a:rPr lang="en-US" sz="2400" b="1" dirty="0"/>
              <a:t>set of all possible numbers </a:t>
            </a:r>
            <a:r>
              <a:rPr lang="en-US" sz="2400" b="1" i="1" dirty="0" smtClean="0"/>
              <a:t>f</a:t>
            </a:r>
            <a:r>
              <a:rPr lang="en-US" sz="2400" b="1" dirty="0" smtClean="0"/>
              <a:t>(x) as </a:t>
            </a:r>
            <a:r>
              <a:rPr lang="en-US" sz="2400" b="1" dirty="0"/>
              <a:t>x runs over the domain is called the </a:t>
            </a:r>
            <a:r>
              <a:rPr lang="en-US" sz="2400" b="1" i="1" dirty="0"/>
              <a:t>range of the function</a:t>
            </a:r>
            <a:r>
              <a:rPr lang="en-US" sz="2400" b="1" dirty="0" smtClean="0"/>
              <a:t>.</a:t>
            </a:r>
          </a:p>
          <a:p>
            <a:r>
              <a:rPr lang="en-US" sz="2400" b="1" dirty="0"/>
              <a:t>The rule must be unambiguous: the </a:t>
            </a:r>
            <a:r>
              <a:rPr lang="en-US" sz="2400" b="1" dirty="0" smtClean="0"/>
              <a:t>same x must </a:t>
            </a:r>
            <a:r>
              <a:rPr lang="en-US" sz="2400" b="1" dirty="0"/>
              <a:t>always lead to the same </a:t>
            </a:r>
            <a:r>
              <a:rPr lang="en-US" sz="2400" b="1" i="1" dirty="0"/>
              <a:t>f</a:t>
            </a:r>
            <a:r>
              <a:rPr lang="en-US" sz="2400" b="1" dirty="0"/>
              <a:t>(x).</a:t>
            </a:r>
          </a:p>
        </p:txBody>
      </p:sp>
    </p:spTree>
    <p:extLst>
      <p:ext uri="{BB962C8B-B14F-4D97-AF65-F5344CB8AC3E}">
        <p14:creationId xmlns:p14="http://schemas.microsoft.com/office/powerpoint/2010/main" val="137232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920026" y="850006"/>
                <a:ext cx="10134599" cy="5520140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Example</a:t>
                </a:r>
                <a:r>
                  <a:rPr lang="en-US" b="1" dirty="0" smtClean="0"/>
                  <a:t>: Find </a:t>
                </a:r>
                <a:r>
                  <a:rPr lang="en-US" b="1" dirty="0"/>
                  <a:t>the domain and range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b="1" dirty="0" smtClean="0"/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Solution:</a:t>
                </a:r>
              </a:p>
              <a:p>
                <a:pPr marL="0" indent="0" algn="just">
                  <a:lnSpc>
                    <a:spcPct val="160000"/>
                  </a:lnSpc>
                  <a:buNone/>
                </a:pPr>
                <a:r>
                  <a:rPr lang="en-US" b="1" dirty="0" smtClean="0"/>
                  <a:t> - The </a:t>
                </a:r>
                <a:r>
                  <a:rPr lang="en-US" b="1" dirty="0"/>
                  <a:t>expression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can be </a:t>
                </a:r>
                <a:r>
                  <a:rPr lang="en-US" b="1" dirty="0" smtClean="0"/>
                  <a:t>computed for </a:t>
                </a:r>
                <a:r>
                  <a:rPr lang="en-US" b="1" dirty="0"/>
                  <a:t>all real numbers </a:t>
                </a:r>
                <a:r>
                  <a:rPr lang="en-US" b="1" i="1" dirty="0"/>
                  <a:t>x</a:t>
                </a:r>
                <a:r>
                  <a:rPr lang="en-US" b="1" dirty="0"/>
                  <a:t> except </a:t>
                </a:r>
                <a:r>
                  <a:rPr lang="en-US" b="1" i="1" dirty="0"/>
                  <a:t>x</a:t>
                </a:r>
                <a:r>
                  <a:rPr lang="en-US" b="1" dirty="0"/>
                  <a:t> = 0 since this leads to division by zero. Hence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the domain </a:t>
                </a:r>
                <a:r>
                  <a:rPr lang="en-US" b="1" dirty="0"/>
                  <a:t>of the </a:t>
                </a:r>
                <a:r>
                  <a:rPr lang="en-US" b="1" dirty="0" smtClean="0"/>
                  <a:t>function </a:t>
                </a:r>
                <a:r>
                  <a:rPr lang="en-US" b="1" i="1" dirty="0" smtClean="0"/>
                  <a:t>f(x</a:t>
                </a:r>
                <a:r>
                  <a:rPr lang="en-US" b="1" i="1" dirty="0"/>
                  <a:t>)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  <a:r>
                  <a:rPr lang="en-US" b="1" dirty="0" smtClean="0"/>
                  <a:t>is: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 smtClean="0"/>
                  <a:t>  “all </a:t>
                </a:r>
                <a:r>
                  <a:rPr lang="en-US" b="1" dirty="0"/>
                  <a:t>real numbers except </a:t>
                </a:r>
                <a:r>
                  <a:rPr lang="en-US" b="1" dirty="0" smtClean="0"/>
                  <a:t>0” =  </a:t>
                </a:r>
                <a:r>
                  <a:rPr lang="en-US" b="1" i="1" dirty="0"/>
                  <a:t>{</a:t>
                </a:r>
                <a:r>
                  <a:rPr lang="pl-PL" b="1" i="1" dirty="0"/>
                  <a:t>x | </a:t>
                </a:r>
                <a:r>
                  <a:rPr lang="pl-PL" b="1" i="1" dirty="0" smtClean="0"/>
                  <a:t>x ≠ </a:t>
                </a:r>
                <a:r>
                  <a:rPr lang="pl-PL" b="1" i="1" dirty="0"/>
                  <a:t>0</a:t>
                </a:r>
                <a:r>
                  <a:rPr lang="pl-PL" b="1" i="1" dirty="0" smtClean="0"/>
                  <a:t>}= </a:t>
                </a:r>
                <a:r>
                  <a:rPr lang="en-US" b="1" i="1" dirty="0"/>
                  <a:t>(- ∞</a:t>
                </a:r>
                <a:r>
                  <a:rPr lang="en-US" b="1" i="1" dirty="0" smtClean="0"/>
                  <a:t>,0) U (0,∞)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 smtClean="0"/>
                  <a:t>- If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 smtClean="0"/>
                  <a:t> then </a:t>
                </a:r>
                <a:r>
                  <a:rPr lang="en-US" b="1" dirty="0"/>
                  <a:t>we must </a:t>
                </a:r>
                <a:r>
                  <a:rPr lang="en-US" b="1" dirty="0" smtClean="0"/>
                  <a:t>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lang="en-US" b="1" dirty="0"/>
                  <a:t>, so </a:t>
                </a:r>
                <a:r>
                  <a:rPr lang="en-US" b="1" dirty="0" smtClean="0"/>
                  <a:t>first </a:t>
                </a:r>
                <a:r>
                  <a:rPr lang="en-US" b="1" dirty="0"/>
                  <a:t>of all, since we have to divide by y, y can't be </a:t>
                </a:r>
                <a:r>
                  <a:rPr lang="en-US" b="1" dirty="0" smtClean="0"/>
                  <a:t>zero. Furthermore</a:t>
                </a:r>
                <a:r>
                  <a:rPr lang="en-US" b="1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/>
                  <a:t> says </a:t>
                </a:r>
                <a:r>
                  <a:rPr lang="en-US" b="1" dirty="0"/>
                  <a:t>that y must be positive. On the other hand, if y &gt; 0 then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 smtClean="0"/>
                  <a:t> has </a:t>
                </a:r>
                <a:r>
                  <a:rPr lang="en-US" b="1" dirty="0"/>
                  <a:t>a </a:t>
                </a:r>
                <a:r>
                  <a:rPr lang="en-US" b="1" dirty="0" smtClean="0"/>
                  <a:t>solution (in </a:t>
                </a:r>
                <a:r>
                  <a:rPr lang="en-US" b="1" dirty="0"/>
                  <a:t>fact two solutions), namely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∓</m:t>
                    </m:r>
                    <m:f>
                      <m:fPr>
                        <m:type m:val="skw"/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rad>
                      </m:den>
                    </m:f>
                  </m:oMath>
                </a14:m>
                <a:endParaRPr lang="en-US" b="1" dirty="0"/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 smtClean="0"/>
                  <a:t>This </a:t>
                </a:r>
                <a:r>
                  <a:rPr lang="en-US" b="1" dirty="0"/>
                  <a:t>shows that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the range </a:t>
                </a:r>
                <a:r>
                  <a:rPr lang="en-US" b="1" dirty="0"/>
                  <a:t>of f </a:t>
                </a:r>
                <a:r>
                  <a:rPr lang="en-US" b="1" dirty="0" smtClean="0"/>
                  <a:t>is: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/>
                  <a:t>“all </a:t>
                </a:r>
                <a:r>
                  <a:rPr lang="en-US" b="1" dirty="0" smtClean="0"/>
                  <a:t>positive real numbers” </a:t>
                </a:r>
                <a:r>
                  <a:rPr lang="en-US" b="1" dirty="0"/>
                  <a:t>=  </a:t>
                </a:r>
                <a:r>
                  <a:rPr lang="en-US" b="1" i="1" dirty="0"/>
                  <a:t>{</a:t>
                </a:r>
                <a:r>
                  <a:rPr lang="pl-PL" b="1" i="1" dirty="0"/>
                  <a:t>x | x </a:t>
                </a:r>
                <a:r>
                  <a:rPr lang="en-US" b="1" i="1" dirty="0" smtClean="0"/>
                  <a:t>&gt;</a:t>
                </a:r>
                <a:r>
                  <a:rPr lang="pl-PL" b="1" i="1" dirty="0" smtClean="0"/>
                  <a:t> </a:t>
                </a:r>
                <a:r>
                  <a:rPr lang="pl-PL" b="1" i="1" dirty="0"/>
                  <a:t>0</a:t>
                </a:r>
                <a:r>
                  <a:rPr lang="pl-PL" b="1" i="1" dirty="0" smtClean="0"/>
                  <a:t>}=</a:t>
                </a:r>
                <a:r>
                  <a:rPr lang="en-US" b="1" i="1" dirty="0" smtClean="0"/>
                  <a:t> </a:t>
                </a:r>
                <a:r>
                  <a:rPr lang="en-US" b="1" i="1" dirty="0"/>
                  <a:t>(0,∞)</a:t>
                </a: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20026" y="850006"/>
                <a:ext cx="10134599" cy="5520140"/>
              </a:xfrm>
              <a:blipFill>
                <a:blip r:embed="rId2"/>
                <a:stretch>
                  <a:fillRect l="-662" t="-9934" r="-5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364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29874" y="1016613"/>
                <a:ext cx="10362126" cy="5727020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400" b="1" dirty="0" smtClean="0">
                    <a:solidFill>
                      <a:srgbClr val="FF0000"/>
                    </a:solidFill>
                  </a:rPr>
                  <a:t>For instance</a:t>
                </a:r>
                <a:r>
                  <a:rPr lang="en-US" sz="2400" b="1" dirty="0" smtClean="0"/>
                  <a:t>, one can define </a:t>
                </a:r>
                <a:r>
                  <a:rPr lang="en-US" sz="2400" b="1" dirty="0"/>
                  <a:t>a function </a:t>
                </a:r>
                <a:r>
                  <a:rPr lang="en-US" sz="2400" b="1" i="1" dirty="0"/>
                  <a:t>f</a:t>
                </a:r>
                <a:r>
                  <a:rPr lang="en-US" sz="2400" b="1" dirty="0"/>
                  <a:t> by putting </a:t>
                </a:r>
                <a:r>
                  <a:rPr lang="en-US" sz="2400" b="1" i="1" dirty="0"/>
                  <a:t>f</a:t>
                </a:r>
                <a:r>
                  <a:rPr lang="en-US" sz="2400" b="1" dirty="0"/>
                  <a:t>(x) </a:t>
                </a:r>
                <a:r>
                  <a:rPr lang="en-US" sz="2400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2400" b="1" dirty="0" smtClean="0"/>
                  <a:t> </a:t>
                </a:r>
                <a:r>
                  <a:rPr lang="en-US" sz="2400" b="1" dirty="0"/>
                  <a:t>for all </a:t>
                </a:r>
                <a:r>
                  <a:rPr lang="en-US" sz="2400" b="1" dirty="0" smtClean="0"/>
                  <a:t>x ≥  </a:t>
                </a:r>
                <a:r>
                  <a:rPr lang="en-US" sz="2400" b="1" dirty="0"/>
                  <a:t>0. Here the rule </a:t>
                </a:r>
                <a:r>
                  <a:rPr lang="en-US" sz="2400" b="1" dirty="0" smtClean="0"/>
                  <a:t>defining </a:t>
                </a:r>
                <a:r>
                  <a:rPr lang="en-US" sz="2400" b="1" i="1" dirty="0"/>
                  <a:t>f</a:t>
                </a:r>
                <a:r>
                  <a:rPr lang="en-US" sz="2400" b="1" dirty="0"/>
                  <a:t> </a:t>
                </a:r>
                <a:r>
                  <a:rPr lang="en-US" sz="2400" b="1" dirty="0" smtClean="0"/>
                  <a:t>is take </a:t>
                </a:r>
                <a:r>
                  <a:rPr lang="en-US" sz="2400" b="1" dirty="0"/>
                  <a:t>the square root of whatever number you're </a:t>
                </a:r>
                <a:r>
                  <a:rPr lang="en-US" sz="2400" b="1" dirty="0" smtClean="0"/>
                  <a:t>given, </a:t>
                </a:r>
                <a:r>
                  <a:rPr lang="en-US" sz="2400" b="1" dirty="0"/>
                  <a:t>and the function </a:t>
                </a:r>
                <a:r>
                  <a:rPr lang="en-US" sz="2400" b="1" i="1" dirty="0"/>
                  <a:t>f</a:t>
                </a:r>
                <a:r>
                  <a:rPr lang="en-US" sz="2400" b="1" dirty="0"/>
                  <a:t> will accept all nonnegative </a:t>
                </a:r>
                <a:r>
                  <a:rPr lang="en-US" sz="2400" b="1" dirty="0" smtClean="0"/>
                  <a:t>real numbers.</a:t>
                </a:r>
              </a:p>
              <a:p>
                <a:pPr algn="just"/>
                <a:r>
                  <a:rPr lang="en-US" sz="2400" b="1" dirty="0"/>
                  <a:t>The rule which species a function can come in many </a:t>
                </a:r>
                <a:r>
                  <a:rPr lang="en-US" sz="2400" b="1" dirty="0" smtClean="0"/>
                  <a:t>different </a:t>
                </a:r>
                <a:r>
                  <a:rPr lang="en-US" sz="2400" b="1" dirty="0"/>
                  <a:t>forms. Most often it is a formula, as </a:t>
                </a:r>
                <a:r>
                  <a:rPr lang="en-US" sz="2400" b="1" dirty="0" smtClean="0"/>
                  <a:t>in the </a:t>
                </a:r>
                <a:r>
                  <a:rPr lang="en-US" sz="2400" b="1" dirty="0"/>
                  <a:t>square root example of the previous paragraph. Sometimes you need a few formulas, as </a:t>
                </a:r>
                <a:r>
                  <a:rPr lang="en-US" sz="2400" b="1" dirty="0" smtClean="0"/>
                  <a:t>in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begChr m:val="{"/>
                        <m:endChr m:val="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                             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𝒊𝒇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                           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𝒊𝒇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b="1" dirty="0" smtClean="0"/>
                  <a:t>  </a:t>
                </a:r>
                <a:r>
                  <a:rPr lang="en-US" sz="2400" b="1" dirty="0"/>
                  <a:t>domain of g = all real numbers</a:t>
                </a:r>
                <a:r>
                  <a:rPr lang="en-US" sz="2400" b="1" dirty="0" smtClean="0"/>
                  <a:t>.</a:t>
                </a:r>
              </a:p>
              <a:p>
                <a:pPr algn="just"/>
                <a:r>
                  <a:rPr lang="en-US" sz="2400" b="1" dirty="0"/>
                  <a:t>Functions which are </a:t>
                </a:r>
                <a:r>
                  <a:rPr lang="en-US" sz="2400" b="1" dirty="0" smtClean="0"/>
                  <a:t>defined </a:t>
                </a:r>
                <a:r>
                  <a:rPr lang="en-US" sz="2400" b="1" dirty="0"/>
                  <a:t>by </a:t>
                </a:r>
                <a:r>
                  <a:rPr lang="en-US" sz="2400" b="1" dirty="0" smtClean="0"/>
                  <a:t>different </a:t>
                </a:r>
                <a:r>
                  <a:rPr lang="en-US" sz="2400" b="1" dirty="0"/>
                  <a:t>formulas on </a:t>
                </a:r>
                <a:r>
                  <a:rPr lang="en-US" sz="2400" b="1" dirty="0" smtClean="0"/>
                  <a:t>different </a:t>
                </a:r>
                <a:r>
                  <a:rPr lang="en-US" sz="2400" b="1" dirty="0"/>
                  <a:t>intervals are sometimes called </a:t>
                </a:r>
                <a:r>
                  <a:rPr lang="en-US" sz="2400" b="1" i="1" dirty="0" smtClean="0">
                    <a:solidFill>
                      <a:srgbClr val="FF0000"/>
                    </a:solidFill>
                  </a:rPr>
                  <a:t>piecewise defined </a:t>
                </a:r>
                <a:r>
                  <a:rPr lang="en-US" sz="2400" b="1" i="1" dirty="0">
                    <a:solidFill>
                      <a:srgbClr val="FF0000"/>
                    </a:solidFill>
                  </a:rPr>
                  <a:t>functions</a:t>
                </a:r>
                <a:r>
                  <a:rPr lang="en-US" sz="2400" b="1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9874" y="1016613"/>
                <a:ext cx="10362126" cy="5727020"/>
              </a:xfrm>
              <a:blipFill>
                <a:blip r:embed="rId2"/>
                <a:stretch>
                  <a:fillRect l="-235" t="-639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59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116" y="1003009"/>
            <a:ext cx="10237630" cy="585499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b="1" i="1" dirty="0">
                <a:solidFill>
                  <a:srgbClr val="FF0000"/>
                </a:solidFill>
              </a:rPr>
              <a:t>Functions </a:t>
            </a:r>
            <a:r>
              <a:rPr lang="en-US" b="1" i="1" dirty="0" smtClean="0">
                <a:solidFill>
                  <a:srgbClr val="FF0000"/>
                </a:solidFill>
              </a:rPr>
              <a:t>in real life </a:t>
            </a:r>
            <a:r>
              <a:rPr lang="en-US" b="1" dirty="0" smtClean="0"/>
              <a:t>One </a:t>
            </a:r>
            <a:r>
              <a:rPr lang="en-US" b="1" dirty="0"/>
              <a:t>can describe the motion of an object using a function. If </a:t>
            </a:r>
            <a:r>
              <a:rPr lang="en-US" b="1" dirty="0" smtClean="0"/>
              <a:t>some object </a:t>
            </a:r>
            <a:r>
              <a:rPr lang="en-US" b="1" dirty="0"/>
              <a:t>is moving along a straight line, then you can </a:t>
            </a:r>
            <a:r>
              <a:rPr lang="en-US" b="1" dirty="0" smtClean="0"/>
              <a:t>define </a:t>
            </a:r>
            <a:r>
              <a:rPr lang="en-US" b="1" dirty="0"/>
              <a:t>the following function: Let x(t) be the </a:t>
            </a:r>
            <a:r>
              <a:rPr lang="en-US" b="1" dirty="0" smtClean="0"/>
              <a:t>distance from </a:t>
            </a:r>
            <a:r>
              <a:rPr lang="en-US" b="1" dirty="0"/>
              <a:t>the object to a </a:t>
            </a:r>
            <a:r>
              <a:rPr lang="en-US" b="1" dirty="0" smtClean="0"/>
              <a:t>fixed </a:t>
            </a:r>
            <a:r>
              <a:rPr lang="en-US" b="1" dirty="0"/>
              <a:t>marker on the line, at the time t. Here the domain of the function is the set of </a:t>
            </a:r>
            <a:r>
              <a:rPr lang="en-US" b="1" dirty="0" smtClean="0"/>
              <a:t>all times </a:t>
            </a:r>
            <a:r>
              <a:rPr lang="en-US" b="1" dirty="0"/>
              <a:t>t for which we know the position of the object, and the rule </a:t>
            </a:r>
            <a:r>
              <a:rPr lang="en-US" b="1" dirty="0" smtClean="0"/>
              <a:t>is:</a:t>
            </a:r>
            <a:endParaRPr lang="en-US" b="1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                      Given </a:t>
            </a:r>
            <a:r>
              <a:rPr lang="en-US" b="1" i="1" dirty="0">
                <a:solidFill>
                  <a:srgbClr val="FF0000"/>
                </a:solidFill>
              </a:rPr>
              <a:t>t, measure the distance between the object and the marker at time t.</a:t>
            </a:r>
          </a:p>
          <a:p>
            <a:pPr algn="just">
              <a:lnSpc>
                <a:spcPct val="160000"/>
              </a:lnSpc>
            </a:pPr>
            <a:r>
              <a:rPr lang="en-US" b="1" dirty="0">
                <a:solidFill>
                  <a:srgbClr val="FF0000"/>
                </a:solidFill>
              </a:rPr>
              <a:t>There are many examples of this kind. For instance</a:t>
            </a:r>
            <a:r>
              <a:rPr lang="en-US" b="1" dirty="0"/>
              <a:t>, a biologist could describe the growth of a cell </a:t>
            </a:r>
            <a:r>
              <a:rPr lang="en-US" b="1" dirty="0" smtClean="0"/>
              <a:t>by defining </a:t>
            </a:r>
            <a:r>
              <a:rPr lang="en-US" b="1" dirty="0"/>
              <a:t>m(t) to be the mass of the cell at time t (measured since the birth of the cell). Here the domain </a:t>
            </a:r>
            <a:r>
              <a:rPr lang="en-US" b="1" dirty="0" smtClean="0"/>
              <a:t>is:</a:t>
            </a:r>
            <a:endParaRPr lang="en-US" b="1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en-US" b="1" dirty="0"/>
              <a:t>the interval [</a:t>
            </a:r>
            <a:r>
              <a:rPr lang="en-US" b="1" dirty="0" smtClean="0"/>
              <a:t>0, </a:t>
            </a:r>
            <a:r>
              <a:rPr lang="en-US" b="1" dirty="0"/>
              <a:t>T], where T is the life time of the cell, and the rule that describes the function is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b="1" i="1" dirty="0" smtClean="0"/>
              <a:t>                                            </a:t>
            </a:r>
            <a:r>
              <a:rPr lang="en-US" b="1" i="1" dirty="0" smtClean="0">
                <a:solidFill>
                  <a:srgbClr val="FF0000"/>
                </a:solidFill>
              </a:rPr>
              <a:t>Given </a:t>
            </a:r>
            <a:r>
              <a:rPr lang="en-US" b="1" i="1" dirty="0">
                <a:solidFill>
                  <a:srgbClr val="FF0000"/>
                </a:solidFill>
              </a:rPr>
              <a:t>t, weigh the cell at time t.</a:t>
            </a:r>
          </a:p>
        </p:txBody>
      </p:sp>
    </p:spTree>
    <p:extLst>
      <p:ext uri="{BB962C8B-B14F-4D97-AF65-F5344CB8AC3E}">
        <p14:creationId xmlns:p14="http://schemas.microsoft.com/office/powerpoint/2010/main" val="225964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58662" y="695459"/>
                <a:ext cx="9928538" cy="5764839"/>
              </a:xfrm>
            </p:spPr>
            <p:txBody>
              <a:bodyPr>
                <a:normAutofit fontScale="55000" lnSpcReduction="20000"/>
              </a:bodyPr>
              <a:lstStyle/>
              <a:p>
                <a:pPr algn="just"/>
                <a:r>
                  <a:rPr lang="en-US" sz="4500" b="1" i="1" dirty="0" smtClean="0">
                    <a:solidFill>
                      <a:srgbClr val="FF0000"/>
                    </a:solidFill>
                  </a:rPr>
                  <a:t>Implicit functions: </a:t>
                </a:r>
                <a:r>
                  <a:rPr lang="en-US" b="1" dirty="0" smtClean="0"/>
                  <a:t>For </a:t>
                </a:r>
                <a:r>
                  <a:rPr lang="en-US" b="1" dirty="0"/>
                  <a:t>many functions the rule which tells you how to compute it is not an explicit formula, but instead </a:t>
                </a:r>
                <a:r>
                  <a:rPr lang="en-US" b="1" dirty="0" smtClean="0"/>
                  <a:t>an equation </a:t>
                </a:r>
                <a:r>
                  <a:rPr lang="en-US" b="1" dirty="0"/>
                  <a:t>which you still must solve. A function which is </a:t>
                </a:r>
                <a:r>
                  <a:rPr lang="en-US" b="1" dirty="0" smtClean="0"/>
                  <a:t>defined </a:t>
                </a:r>
                <a:r>
                  <a:rPr lang="en-US" b="1" dirty="0"/>
                  <a:t>in this way is called an </a:t>
                </a:r>
                <a:r>
                  <a:rPr lang="en-US" b="1" dirty="0" smtClean="0"/>
                  <a:t>“implicit function”.</a:t>
                </a:r>
              </a:p>
              <a:p>
                <a:pPr marL="0" indent="0" algn="just">
                  <a:buNone/>
                </a:pPr>
                <a:endParaRPr lang="en-US" b="1" dirty="0" smtClean="0"/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Example</a:t>
                </a:r>
                <a:r>
                  <a:rPr lang="en-US" b="1" dirty="0" smtClean="0"/>
                  <a:t>: </a:t>
                </a:r>
                <a:r>
                  <a:rPr lang="en-US" b="1" dirty="0"/>
                  <a:t>One can dene a function </a:t>
                </a:r>
                <a:r>
                  <a:rPr lang="en-US" b="1" i="1" dirty="0"/>
                  <a:t>f</a:t>
                </a:r>
                <a:r>
                  <a:rPr lang="en-US" b="1" dirty="0"/>
                  <a:t> by saying that for each </a:t>
                </a:r>
                <a:r>
                  <a:rPr lang="en-US" b="1" i="1" dirty="0"/>
                  <a:t>x</a:t>
                </a:r>
                <a:r>
                  <a:rPr lang="en-US" b="1" dirty="0"/>
                  <a:t> the value of </a:t>
                </a:r>
                <a:r>
                  <a:rPr lang="en-US" b="1" i="1" dirty="0"/>
                  <a:t>f(x)</a:t>
                </a:r>
                <a:r>
                  <a:rPr lang="en-US" b="1" dirty="0"/>
                  <a:t> is the solution </a:t>
                </a:r>
                <a:r>
                  <a:rPr lang="en-US" b="1" i="1" dirty="0" smtClean="0"/>
                  <a:t>y</a:t>
                </a:r>
                <a:r>
                  <a:rPr lang="en-US" b="1" dirty="0" smtClean="0"/>
                  <a:t> of </a:t>
                </a:r>
                <a:r>
                  <a:rPr lang="en-US" b="1" dirty="0"/>
                  <a:t>the </a:t>
                </a:r>
                <a:r>
                  <a:rPr lang="en-US" b="1" dirty="0" smtClean="0"/>
                  <a:t>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/>
                  <a:t>In this example you can solve the equation for </a:t>
                </a:r>
                <a:r>
                  <a:rPr lang="en-US" b="1" i="1" dirty="0"/>
                  <a:t>y</a:t>
                </a:r>
                <a:r>
                  <a:rPr lang="en-US" b="1" dirty="0" smtClean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/>
                  <a:t>Thus we see that the function we have </a:t>
                </a:r>
                <a:r>
                  <a:rPr lang="en-US" b="1" dirty="0" smtClean="0"/>
                  <a:t>defined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/>
                  <a:t>Here we have two </a:t>
                </a:r>
                <a:r>
                  <a:rPr lang="en-US" b="1" dirty="0" smtClean="0"/>
                  <a:t>definitions </a:t>
                </a:r>
                <a:r>
                  <a:rPr lang="en-US" b="1" dirty="0"/>
                  <a:t>of the same function, </a:t>
                </a:r>
                <a:r>
                  <a:rPr lang="en-US" b="1" dirty="0" smtClean="0"/>
                  <a:t>namely:</a:t>
                </a:r>
              </a:p>
              <a:p>
                <a:pPr marL="571500" indent="-571500">
                  <a:buFont typeface="+mj-lt"/>
                  <a:buAutoNum type="romanLcPeriod"/>
                </a:pPr>
                <a:r>
                  <a:rPr lang="en-US" b="1" i="1" dirty="0"/>
                  <a:t>y = f(x) </a:t>
                </a:r>
                <a:r>
                  <a:rPr lang="en-US" b="1" dirty="0"/>
                  <a:t>is </a:t>
                </a:r>
                <a:r>
                  <a:rPr lang="en-US" b="1" dirty="0" smtClean="0"/>
                  <a:t>defined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b="1" dirty="0" smtClean="0"/>
                  <a:t>.</a:t>
                </a:r>
              </a:p>
              <a:p>
                <a:pPr marL="571500" indent="-571500">
                  <a:buFont typeface="+mj-lt"/>
                  <a:buAutoNum type="romanLcPeriod"/>
                </a:pPr>
                <a:r>
                  <a:rPr lang="en-US" b="1" i="1" dirty="0"/>
                  <a:t>y = f(x) </a:t>
                </a:r>
                <a:r>
                  <a:rPr lang="en-US" b="1" dirty="0"/>
                  <a:t>is defined </a:t>
                </a:r>
                <a:r>
                  <a:rPr lang="en-US" b="1" dirty="0" smtClean="0"/>
                  <a:t>by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/>
                  <a:t>.</a:t>
                </a:r>
              </a:p>
              <a:p>
                <a:r>
                  <a:rPr lang="en-US" b="1" dirty="0"/>
                  <a:t>The </a:t>
                </a:r>
                <a:r>
                  <a:rPr lang="en-US" b="1" dirty="0" smtClean="0"/>
                  <a:t>first definition </a:t>
                </a:r>
                <a:r>
                  <a:rPr lang="en-US" b="1" dirty="0"/>
                  <a:t>is the implicit </a:t>
                </a:r>
                <a:r>
                  <a:rPr lang="en-US" b="1" dirty="0" smtClean="0"/>
                  <a:t>definition</a:t>
                </a:r>
                <a:r>
                  <a:rPr lang="en-US" b="1" dirty="0"/>
                  <a:t>, the second is explicit. You see that with an \implicit function"</a:t>
                </a:r>
              </a:p>
              <a:p>
                <a:r>
                  <a:rPr lang="en-US" b="1" dirty="0"/>
                  <a:t>it isn't the function itself, but rather the way it was </a:t>
                </a:r>
                <a:r>
                  <a:rPr lang="en-US" b="1" dirty="0" smtClean="0"/>
                  <a:t>defined </a:t>
                </a:r>
                <a:r>
                  <a:rPr lang="en-US" b="1" dirty="0"/>
                  <a:t>that's implicit.</a:t>
                </a:r>
              </a:p>
              <a:p>
                <a:pPr marL="571500" indent="-571500">
                  <a:buFont typeface="+mj-lt"/>
                  <a:buAutoNum type="romanL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8662" y="695459"/>
                <a:ext cx="9928538" cy="5764839"/>
              </a:xfrm>
              <a:blipFill>
                <a:blip r:embed="rId2"/>
                <a:stretch>
                  <a:fillRect l="-491" t="-2008" r="-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17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1236" y="656823"/>
                <a:ext cx="10250510" cy="5970901"/>
              </a:xfrm>
            </p:spPr>
            <p:txBody>
              <a:bodyPr>
                <a:normAutofit fontScale="55000" lnSpcReduction="20000"/>
              </a:bodyPr>
              <a:lstStyle/>
              <a:p>
                <a:pPr algn="just">
                  <a:lnSpc>
                    <a:spcPct val="160000"/>
                  </a:lnSpc>
                </a:pPr>
                <a:r>
                  <a:rPr lang="en-US" sz="4500" i="1" dirty="0">
                    <a:solidFill>
                      <a:srgbClr val="FF0000"/>
                    </a:solidFill>
                  </a:rPr>
                  <a:t>Inverse functions. </a:t>
                </a:r>
                <a:r>
                  <a:rPr lang="en-US" b="1" dirty="0"/>
                  <a:t>If you have a function </a:t>
                </a:r>
                <a:r>
                  <a:rPr lang="en-US" b="1" i="1" dirty="0"/>
                  <a:t>f</a:t>
                </a:r>
                <a:r>
                  <a:rPr lang="en-US" b="1" dirty="0"/>
                  <a:t>, then you can try to </a:t>
                </a:r>
                <a:r>
                  <a:rPr lang="en-US" b="1" dirty="0" smtClean="0"/>
                  <a:t>define </a:t>
                </a:r>
                <a:r>
                  <a:rPr lang="en-US" b="1" dirty="0"/>
                  <a:t>a new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b="1" dirty="0" smtClean="0"/>
                  <a:t>, the so-called </a:t>
                </a:r>
                <a:r>
                  <a:rPr lang="en-US" b="1" dirty="0"/>
                  <a:t>inverse function of </a:t>
                </a:r>
                <a:r>
                  <a:rPr lang="en-US" b="1" i="1" dirty="0"/>
                  <a:t>f</a:t>
                </a:r>
                <a:r>
                  <a:rPr lang="en-US" b="1" dirty="0"/>
                  <a:t>, by the following prescription</a:t>
                </a:r>
                <a:r>
                  <a:rPr lang="en-US" b="1" dirty="0" smtClean="0"/>
                  <a:t>:</a:t>
                </a:r>
              </a:p>
              <a:p>
                <a:pPr marL="0" indent="0" algn="just">
                  <a:lnSpc>
                    <a:spcPct val="160000"/>
                  </a:lnSpc>
                  <a:buNone/>
                </a:pPr>
                <a:r>
                  <a:rPr lang="en-US" b="1" dirty="0" smtClean="0"/>
                  <a:t> For </a:t>
                </a:r>
                <a:r>
                  <a:rPr lang="en-US" b="1" dirty="0"/>
                  <a:t>any given </a:t>
                </a:r>
                <a:r>
                  <a:rPr lang="en-US" b="1" i="1" dirty="0"/>
                  <a:t>x</a:t>
                </a:r>
                <a:r>
                  <a:rPr lang="en-US" b="1" dirty="0"/>
                  <a:t> we say that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b="1" dirty="0" smtClean="0"/>
                  <a:t> if </a:t>
                </a:r>
                <a:r>
                  <a:rPr lang="en-US" b="1" i="1" dirty="0"/>
                  <a:t>y</a:t>
                </a:r>
                <a:r>
                  <a:rPr lang="en-US" b="1" dirty="0"/>
                  <a:t> is the solution to the equation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 smtClean="0"/>
                  <a:t>.</a:t>
                </a:r>
              </a:p>
              <a:p>
                <a:pPr algn="just">
                  <a:lnSpc>
                    <a:spcPct val="160000"/>
                  </a:lnSpc>
                </a:pPr>
                <a:r>
                  <a:rPr lang="en-US" b="1" dirty="0"/>
                  <a:t>So to </a:t>
                </a:r>
                <a:r>
                  <a:rPr lang="en-US" b="1" dirty="0" smtClean="0"/>
                  <a:t>find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b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b="1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b="1" dirty="0"/>
                  <a:t> you solve the equation </a:t>
                </a:r>
                <a:r>
                  <a:rPr lang="en-US" b="1" i="1" dirty="0"/>
                  <a:t>x = f(y)</a:t>
                </a:r>
                <a:r>
                  <a:rPr lang="en-US" b="1" dirty="0"/>
                  <a:t>. If this is to </a:t>
                </a:r>
                <a:r>
                  <a:rPr lang="en-US" b="1" dirty="0" smtClean="0"/>
                  <a:t>define </a:t>
                </a:r>
                <a:r>
                  <a:rPr lang="en-US" b="1" dirty="0"/>
                  <a:t>a function then the </a:t>
                </a:r>
                <a:r>
                  <a:rPr lang="en-US" b="1" dirty="0" smtClean="0"/>
                  <a:t>prescription must </a:t>
                </a:r>
                <a:r>
                  <a:rPr lang="en-US" b="1" dirty="0"/>
                  <a:t>be unambiguous and the equation </a:t>
                </a:r>
                <a:r>
                  <a:rPr lang="en-US" b="1" i="1" dirty="0"/>
                  <a:t>f(y) = x </a:t>
                </a:r>
                <a:r>
                  <a:rPr lang="en-US" b="1" dirty="0"/>
                  <a:t>has to have a solution and cannot have more than </a:t>
                </a:r>
                <a:r>
                  <a:rPr lang="en-US" b="1" dirty="0" smtClean="0"/>
                  <a:t>one solution.</a:t>
                </a:r>
              </a:p>
              <a:p>
                <a:pPr marL="0" indent="0" algn="just">
                  <a:lnSpc>
                    <a:spcPct val="160000"/>
                  </a:lnSpc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Examples:</a:t>
                </a:r>
                <a:r>
                  <a:rPr lang="en-US" b="1" dirty="0" smtClean="0"/>
                  <a:t> </a:t>
                </a:r>
                <a:r>
                  <a:rPr lang="en-US" b="1" dirty="0"/>
                  <a:t>Consider the function </a:t>
                </a:r>
                <a:r>
                  <a:rPr lang="en-US" b="1" i="1" dirty="0"/>
                  <a:t>f</a:t>
                </a:r>
                <a:r>
                  <a:rPr lang="en-US" b="1" dirty="0"/>
                  <a:t> with </a:t>
                </a:r>
                <a:r>
                  <a:rPr lang="en-US" b="1" i="1" dirty="0"/>
                  <a:t>f(x) = 2x + 3</a:t>
                </a:r>
                <a:r>
                  <a:rPr lang="en-US" b="1" dirty="0"/>
                  <a:t>. Then the equation </a:t>
                </a:r>
                <a:r>
                  <a:rPr lang="en-US" b="1" i="1" dirty="0"/>
                  <a:t>f(y) = x </a:t>
                </a:r>
                <a:r>
                  <a:rPr lang="en-US" b="1" dirty="0"/>
                  <a:t>works out </a:t>
                </a:r>
                <a:r>
                  <a:rPr lang="en-US" b="1" dirty="0" smtClean="0"/>
                  <a:t>to be:</a:t>
                </a:r>
              </a:p>
              <a:p>
                <a:pPr marL="0" indent="0" algn="ctr">
                  <a:lnSpc>
                    <a:spcPct val="160000"/>
                  </a:lnSpc>
                  <a:buNone/>
                </a:pPr>
                <a:r>
                  <a:rPr lang="en-US" b="1" i="1" dirty="0"/>
                  <a:t>2y + 3 = </a:t>
                </a:r>
                <a:r>
                  <a:rPr lang="en-US" b="1" i="1" dirty="0" smtClean="0"/>
                  <a:t>x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 smtClean="0"/>
                  <a:t>and </a:t>
                </a:r>
                <a:r>
                  <a:rPr lang="en-US" b="1" dirty="0"/>
                  <a:t>this has the </a:t>
                </a:r>
                <a:r>
                  <a:rPr lang="en-US" b="1" dirty="0" smtClean="0"/>
                  <a:t>solution: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i="1" dirty="0" smtClean="0"/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 smtClean="0"/>
                  <a:t>So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 smtClean="0"/>
                  <a:t> is defined </a:t>
                </a:r>
                <a:r>
                  <a:rPr lang="en-US" b="1" dirty="0"/>
                  <a:t>for all </a:t>
                </a:r>
                <a:r>
                  <a:rPr lang="en-US" b="1" i="1" dirty="0"/>
                  <a:t>x</a:t>
                </a:r>
                <a:r>
                  <a:rPr lang="en-US" b="1" dirty="0"/>
                  <a:t>, and it is given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/>
                  <a:t> .</a:t>
                </a:r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1236" y="656823"/>
                <a:ext cx="10250510" cy="5970901"/>
              </a:xfrm>
              <a:blipFill>
                <a:blip r:embed="rId2"/>
                <a:stretch>
                  <a:fillRect l="-535" r="-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54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08220" y="631065"/>
                <a:ext cx="10515600" cy="606105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lnSpc>
                    <a:spcPct val="70000"/>
                  </a:lnSpc>
                  <a:buNone/>
                </a:pPr>
                <a:r>
                  <a:rPr lang="en-US" sz="3600" i="1" dirty="0">
                    <a:solidFill>
                      <a:srgbClr val="FF0000"/>
                    </a:solidFill>
                  </a:rPr>
                  <a:t>Type of functions: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600" b="1" dirty="0" smtClean="0"/>
                  <a:t>Linear functions:     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𝒎𝒙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3600" b="1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600" b="1" dirty="0" smtClean="0"/>
                  <a:t>Power functions:   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p>
                    </m:sSup>
                  </m:oMath>
                </a14:m>
                <a:endParaRPr lang="en-US" sz="3600" b="1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600" b="1" dirty="0" smtClean="0"/>
                  <a:t>Polynomial Functions: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sSup>
                      <m:sSup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US" sz="36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</m:oMath>
                </a14:m>
                <a:endParaRPr lang="en-US" sz="3600" b="1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600" b="1" dirty="0" smtClean="0"/>
                  <a:t>Trigonometric functions: sin, cos, tan, sec, </a:t>
                </a:r>
                <a:r>
                  <a:rPr lang="en-US" sz="3600" b="1" dirty="0" err="1" smtClean="0"/>
                  <a:t>csc</a:t>
                </a:r>
                <a:r>
                  <a:rPr lang="en-US" sz="3600" b="1" dirty="0"/>
                  <a:t> </a:t>
                </a:r>
                <a:r>
                  <a:rPr lang="en-US" sz="3600" b="1" dirty="0" smtClean="0"/>
                  <a:t>&amp; cot.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600" b="1" dirty="0" smtClean="0"/>
                  <a:t>Exponential functions: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US" sz="3600" b="1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600" b="1" dirty="0" smtClean="0"/>
                  <a:t>Logarithmic functions: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1" i="0" smtClean="0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US" sz="3600" b="1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600" b="1" dirty="0" smtClean="0"/>
                  <a:t>Rational functions: it is the ratio of two polynomial,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08220" y="631065"/>
                <a:ext cx="10515600" cy="6061053"/>
              </a:xfrm>
              <a:blipFill>
                <a:blip r:embed="rId2"/>
                <a:stretch>
                  <a:fillRect l="-928" t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52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55632" y="746973"/>
                <a:ext cx="10515600" cy="5610293"/>
              </a:xfrm>
            </p:spPr>
            <p:txBody>
              <a:bodyPr>
                <a:normAutofit/>
              </a:bodyPr>
              <a:lstStyle/>
              <a:p>
                <a:r>
                  <a:rPr lang="en-US" sz="2500" i="1" dirty="0">
                    <a:solidFill>
                      <a:srgbClr val="FF0000"/>
                    </a:solidFill>
                  </a:rPr>
                  <a:t>Even and odd functions:</a:t>
                </a:r>
              </a:p>
              <a:p>
                <a:pPr>
                  <a:lnSpc>
                    <a:spcPct val="150000"/>
                  </a:lnSpc>
                  <a:buFontTx/>
                  <a:buChar char="-"/>
                </a:pPr>
                <a:r>
                  <a:rPr lang="en-US" sz="2400" b="1" dirty="0" smtClean="0"/>
                  <a:t>If </a:t>
                </a:r>
                <a:r>
                  <a:rPr lang="en-US" sz="2400" b="1" i="1" dirty="0" smtClean="0"/>
                  <a:t>f(-x)= f(x) then, the function is even. It is symmetry about the y-axis.</a:t>
                </a:r>
              </a:p>
              <a:p>
                <a:pPr>
                  <a:lnSpc>
                    <a:spcPct val="150000"/>
                  </a:lnSpc>
                  <a:buFontTx/>
                  <a:buChar char="-"/>
                </a:pPr>
                <a:r>
                  <a:rPr lang="en-US" sz="2400" b="1" i="1" dirty="0" smtClean="0"/>
                  <a:t> </a:t>
                </a:r>
                <a:r>
                  <a:rPr lang="en-US" sz="2400" b="1" dirty="0"/>
                  <a:t>If </a:t>
                </a:r>
                <a:r>
                  <a:rPr lang="en-US" sz="2400" b="1" i="1" dirty="0"/>
                  <a:t>f</a:t>
                </a:r>
                <a:r>
                  <a:rPr lang="en-US" sz="2400" b="1" i="1" dirty="0" smtClean="0"/>
                  <a:t>(-x</a:t>
                </a:r>
                <a:r>
                  <a:rPr lang="en-US" sz="2400" b="1" i="1" dirty="0"/>
                  <a:t>)= </a:t>
                </a:r>
                <a:r>
                  <a:rPr lang="en-US" sz="2400" b="1" i="1" dirty="0" smtClean="0"/>
                  <a:t>-f(x</a:t>
                </a:r>
                <a:r>
                  <a:rPr lang="en-US" sz="2400" b="1" i="1" dirty="0"/>
                  <a:t>) then, the function is </a:t>
                </a:r>
                <a:r>
                  <a:rPr lang="en-US" sz="2400" b="1" i="1" dirty="0" smtClean="0"/>
                  <a:t>odd. </a:t>
                </a:r>
                <a:r>
                  <a:rPr lang="en-US" sz="2400" b="1" i="1" dirty="0"/>
                  <a:t>It is symmetry about the </a:t>
                </a:r>
                <a:r>
                  <a:rPr lang="en-US" sz="2400" b="1" i="1" dirty="0" smtClean="0"/>
                  <a:t>origin.</a:t>
                </a:r>
                <a:endParaRPr lang="en-US" sz="2400" b="1" i="1" dirty="0"/>
              </a:p>
              <a:p>
                <a:pPr marL="0" indent="0">
                  <a:buNone/>
                </a:pPr>
                <a:r>
                  <a:rPr lang="en-US" sz="2400" b="1" i="1" dirty="0" smtClean="0"/>
                  <a:t>Example:</a:t>
                </a:r>
                <a:r>
                  <a:rPr lang="en-US" sz="2400" b="1" i="1" dirty="0"/>
                  <a:t> </a:t>
                </a:r>
                <a:r>
                  <a:rPr lang="en-US" sz="2400" b="1" i="1" dirty="0" smtClean="0"/>
                  <a:t>check the symmetry of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2400" b="1" i="1" dirty="0" smtClean="0"/>
              </a:p>
              <a:p>
                <a:pPr marL="0" indent="0">
                  <a:buNone/>
                </a:pPr>
                <a:r>
                  <a:rPr lang="en-US" sz="2400" b="1" i="1" dirty="0" smtClean="0"/>
                  <a:t>Solution: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2400" b="1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1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sz="2400" b="1" i="1" dirty="0" smtClean="0"/>
              </a:p>
              <a:p>
                <a:pPr marL="0" indent="0">
                  <a:buNone/>
                </a:pPr>
                <a:r>
                  <a:rPr lang="en-US" sz="2400" b="1" i="1" dirty="0" smtClean="0"/>
                  <a:t>So the function is odd, it has symmetry about the origin.</a:t>
                </a:r>
                <a:endParaRPr lang="en-US" sz="2400" b="1" i="1" dirty="0"/>
              </a:p>
              <a:p>
                <a:pPr marL="0" indent="0">
                  <a:buNone/>
                </a:pPr>
                <a:endParaRPr lang="en-US" sz="2400" i="1" dirty="0"/>
              </a:p>
              <a:p>
                <a:pPr marL="0" indent="0">
                  <a:buNone/>
                </a:pPr>
                <a:endParaRPr lang="en-US" sz="2400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5632" y="746973"/>
                <a:ext cx="10515600" cy="5610293"/>
              </a:xfrm>
              <a:blipFill>
                <a:blip r:embed="rId2"/>
                <a:stretch>
                  <a:fillRect l="-870" t="-761" b="-2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1972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Mathematics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Mathematics">
      <a:majorFont>
        <a:latin typeface="cmr12"/>
        <a:ea typeface=""/>
        <a:cs typeface=""/>
      </a:majorFont>
      <a:minorFont>
        <a:latin typeface="cmr1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thematic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ematic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me2" id="{EB34CF2C-8D2A-4FBD-BC97-50BB01CC7100}" vid="{F5B70285-BB39-4990-9258-1269F02585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609</TotalTime>
  <Words>1274</Words>
  <Application>Microsoft Office PowerPoint</Application>
  <PresentationFormat>Custom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</dc:title>
  <dc:creator>FHM</dc:creator>
  <cp:lastModifiedBy>Renold's</cp:lastModifiedBy>
  <cp:revision>66</cp:revision>
  <dcterms:created xsi:type="dcterms:W3CDTF">2017-11-05T06:55:31Z</dcterms:created>
  <dcterms:modified xsi:type="dcterms:W3CDTF">2020-01-24T16:33:34Z</dcterms:modified>
</cp:coreProperties>
</file>